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9" r:id="rId3"/>
    <p:sldId id="260" r:id="rId4"/>
    <p:sldId id="257" r:id="rId5"/>
    <p:sldId id="258" r:id="rId6"/>
    <p:sldId id="268" r:id="rId7"/>
    <p:sldId id="269" r:id="rId8"/>
    <p:sldId id="267" r:id="rId9"/>
    <p:sldId id="271" r:id="rId10"/>
    <p:sldId id="262" r:id="rId11"/>
    <p:sldId id="263" r:id="rId12"/>
    <p:sldId id="270" r:id="rId13"/>
    <p:sldId id="265" r:id="rId14"/>
    <p:sldId id="261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F03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5F23F-DCC4-454C-8DB8-15A54BE5C790}" type="datetimeFigureOut">
              <a:rPr lang="en-US" smtClean="0"/>
              <a:t>4/13/2011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E4CB-FF33-4BC1-8F43-7E0230E618A2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9B42-DA1D-4329-8085-4FDD10CA5906}" type="datetime1">
              <a:rPr lang="en-US" smtClean="0"/>
              <a:t>4/13/2011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C665-17E5-49C7-93FB-ED2678D5C8B7}" type="datetime1">
              <a:rPr lang="en-US" smtClean="0"/>
              <a:t>4/13/2011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A837-E22F-4E3F-BE06-021D38E0A271}" type="datetime1">
              <a:rPr lang="en-US" smtClean="0"/>
              <a:t>4/13/2011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1670-4018-484F-A485-AB85C48E9CEA}" type="datetime1">
              <a:rPr lang="en-US" smtClean="0"/>
              <a:t>4/13/2011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EDD4-80A6-44BC-98DB-97CB5D51A3C4}" type="datetime1">
              <a:rPr lang="en-US" smtClean="0"/>
              <a:t>4/13/2011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AB34-B363-4445-ABAC-BD1A1193E781}" type="datetime1">
              <a:rPr lang="en-US" smtClean="0"/>
              <a:t>4/13/2011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7F45-106E-43B5-A575-74D42B63B85A}" type="datetime1">
              <a:rPr lang="en-US" smtClean="0"/>
              <a:t>4/13/2011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BAEAD-C069-46B8-847C-21B55F393296}" type="datetime1">
              <a:rPr lang="en-US" smtClean="0"/>
              <a:t>4/13/2011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39296-E731-434A-B044-A70AFC91F733}" type="datetime1">
              <a:rPr lang="en-US" smtClean="0"/>
              <a:t>4/13/2011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4B04-EBD7-45B3-8EE9-EBCF31CC7590}" type="datetime1">
              <a:rPr lang="en-US" smtClean="0"/>
              <a:t>4/13/2011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30BD-371A-46F9-B80B-D90B6135A1A7}" type="datetime1">
              <a:rPr lang="en-US" smtClean="0"/>
              <a:t>4/13/2011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1EA5F73-478D-4450-BC32-BC13830FECA2}" type="datetime1">
              <a:rPr lang="en-US" smtClean="0"/>
              <a:t>4/13/2011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CD2EEE-DF65-4CAA-87C6-33EE0B9ADF0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857232"/>
            <a:ext cx="8572560" cy="1714512"/>
          </a:xfrm>
        </p:spPr>
        <p:txBody>
          <a:bodyPr>
            <a:noAutofit/>
          </a:bodyPr>
          <a:lstStyle/>
          <a:p>
            <a:r>
              <a:rPr lang="en-AU" sz="4000" cap="none" dirty="0" smtClean="0"/>
              <a:t>Adopting a Critical Approach to Regulatory Uniformity &amp; Harmonisation</a:t>
            </a:r>
            <a:endParaRPr lang="en-AU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Rex Deighton-Smith</a:t>
            </a:r>
          </a:p>
          <a:p>
            <a:r>
              <a:rPr lang="en-AU" sz="3200" dirty="0" smtClean="0"/>
              <a:t>Centre for Regulatory Studies</a:t>
            </a:r>
          </a:p>
          <a:p>
            <a:r>
              <a:rPr lang="en-AU" sz="3200" dirty="0" smtClean="0"/>
              <a:t>Monash </a:t>
            </a:r>
            <a:r>
              <a:rPr lang="en-AU" sz="3200" dirty="0" smtClean="0"/>
              <a:t>University</a:t>
            </a:r>
            <a:endParaRPr lang="en-A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broader context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Incentive issues suggest harmonisation may be favoured where benefit/cost outcomes are negative: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Harmonisation favours an increased Federal role in state areas of regulation – thus likely to be favoured by fed govt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Has </a:t>
            </a:r>
            <a:r>
              <a:rPr lang="en-AU" dirty="0" smtClean="0"/>
              <a:t>benefits to industry, but </a:t>
            </a:r>
            <a:r>
              <a:rPr lang="en-AU" dirty="0" smtClean="0"/>
              <a:t>few  (apparent) </a:t>
            </a:r>
            <a:r>
              <a:rPr lang="en-AU" dirty="0" smtClean="0"/>
              <a:t>costs</a:t>
            </a:r>
          </a:p>
          <a:p>
            <a:pPr lvl="2">
              <a:spcAft>
                <a:spcPts val="1200"/>
              </a:spcAft>
            </a:pPr>
            <a:r>
              <a:rPr lang="en-AU" dirty="0" smtClean="0"/>
              <a:t>Hence, a strong incentive to lobby for it</a:t>
            </a:r>
          </a:p>
          <a:p>
            <a:pPr lvl="2">
              <a:spcAft>
                <a:spcPts val="1200"/>
              </a:spcAft>
            </a:pPr>
            <a:r>
              <a:rPr lang="en-AU" dirty="0" smtClean="0"/>
              <a:t>But </a:t>
            </a:r>
            <a:r>
              <a:rPr lang="en-AU" dirty="0" smtClean="0"/>
              <a:t>societal </a:t>
            </a:r>
            <a:r>
              <a:rPr lang="en-AU" dirty="0" smtClean="0"/>
              <a:t>benefit/cost balance can be very different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Has uniformity become an end in itself?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Is it a conventional wisdom that “uniformity is good”?</a:t>
            </a:r>
          </a:p>
          <a:p>
            <a:pPr>
              <a:spcAft>
                <a:spcPts val="600"/>
              </a:spcAft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Mutual Recognition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Adopted in 1992</a:t>
            </a:r>
          </a:p>
          <a:p>
            <a:r>
              <a:rPr lang="en-AU" dirty="0" smtClean="0"/>
              <a:t>Drew from the EU precedent</a:t>
            </a:r>
          </a:p>
          <a:p>
            <a:r>
              <a:rPr lang="en-AU" dirty="0" smtClean="0"/>
              <a:t>Concept was that MR could often</a:t>
            </a:r>
          </a:p>
          <a:p>
            <a:pPr lvl="1"/>
            <a:r>
              <a:rPr lang="en-AU" dirty="0" smtClean="0"/>
              <a:t>Achieve most of the benefits of uniformity</a:t>
            </a:r>
          </a:p>
          <a:p>
            <a:pPr lvl="1"/>
            <a:r>
              <a:rPr lang="en-AU" dirty="0" smtClean="0"/>
              <a:t>At substantially lower cost</a:t>
            </a:r>
          </a:p>
          <a:p>
            <a:r>
              <a:rPr lang="en-AU" dirty="0" smtClean="0"/>
              <a:t>Two PC inquiries conclude it has been only partly successful</a:t>
            </a:r>
          </a:p>
          <a:p>
            <a:r>
              <a:rPr lang="en-AU" dirty="0" smtClean="0"/>
              <a:t>Attempts to implement it have often increased the focus on regulatory differences</a:t>
            </a:r>
          </a:p>
          <a:p>
            <a:r>
              <a:rPr lang="en-AU" dirty="0" smtClean="0"/>
              <a:t>Uniformity schemes sometimes result</a:t>
            </a:r>
          </a:p>
          <a:p>
            <a:pPr lvl="1">
              <a:buNone/>
            </a:pPr>
            <a:r>
              <a:rPr lang="en-AU" dirty="0" smtClean="0"/>
              <a:t>- a perverse outcome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Implications for harmonisation processes?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472518" cy="4572032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AU" dirty="0" smtClean="0"/>
              <a:t>Balance  of benefits and costs will differ greatly across areas of regulation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The model used also affects this balance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We cannot assume </a:t>
            </a:r>
            <a:r>
              <a:rPr lang="en-AU" i="1" dirty="0" smtClean="0"/>
              <a:t>a priori </a:t>
            </a:r>
            <a:r>
              <a:rPr lang="en-AU" dirty="0" smtClean="0"/>
              <a:t>that benefits will exceed costs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There are strong incentives favouring harmonisation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Thus, we need a critical approach to harmonisation proposals</a:t>
            </a:r>
          </a:p>
          <a:p>
            <a:r>
              <a:rPr lang="en-AU" dirty="0" smtClean="0"/>
              <a:t>Regulators suggest this is increasingly lacking – EG: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National partnership agreement to deliver a seamless national economy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“...to implement a co-ordinated national approach ..” in 18 areas, including:</a:t>
            </a:r>
          </a:p>
          <a:p>
            <a:pPr lvl="1"/>
            <a:r>
              <a:rPr lang="en-AU" dirty="0" smtClean="0">
                <a:solidFill>
                  <a:srgbClr val="4BF030"/>
                </a:solidFill>
              </a:rPr>
              <a:t>A new National Construction Code</a:t>
            </a:r>
          </a:p>
          <a:p>
            <a:pPr lvl="1"/>
            <a:r>
              <a:rPr lang="en-AU" dirty="0" smtClean="0">
                <a:solidFill>
                  <a:srgbClr val="4BF030"/>
                </a:solidFill>
              </a:rPr>
              <a:t>Food regulation</a:t>
            </a:r>
          </a:p>
          <a:p>
            <a:pPr lvl="1"/>
            <a:r>
              <a:rPr lang="en-AU" dirty="0" smtClean="0">
                <a:solidFill>
                  <a:srgbClr val="4BF030"/>
                </a:solidFill>
              </a:rPr>
              <a:t>Product safety regulation</a:t>
            </a:r>
          </a:p>
          <a:p>
            <a:pPr lvl="1"/>
            <a:r>
              <a:rPr lang="en-AU" dirty="0" smtClean="0">
                <a:solidFill>
                  <a:srgbClr val="FFFF00"/>
                </a:solidFill>
              </a:rPr>
              <a:t>OHS laws</a:t>
            </a:r>
          </a:p>
          <a:p>
            <a:pPr lvl="1"/>
            <a:r>
              <a:rPr lang="en-AU" dirty="0" smtClean="0">
                <a:solidFill>
                  <a:srgbClr val="FFFF00"/>
                </a:solidFill>
              </a:rPr>
              <a:t>The health workforce</a:t>
            </a:r>
          </a:p>
          <a:p>
            <a:pPr lvl="1"/>
            <a:r>
              <a:rPr lang="en-AU" dirty="0" smtClean="0">
                <a:solidFill>
                  <a:srgbClr val="FFFF00"/>
                </a:solidFill>
              </a:rPr>
              <a:t>Licensing of tradespeople</a:t>
            </a:r>
          </a:p>
          <a:p>
            <a:pPr lvl="1"/>
            <a:r>
              <a:rPr lang="en-AU" dirty="0" smtClean="0">
                <a:solidFill>
                  <a:srgbClr val="FFFF00"/>
                </a:solidFill>
              </a:rPr>
              <a:t>Environmental </a:t>
            </a:r>
            <a:r>
              <a:rPr lang="en-AU" dirty="0" smtClean="0">
                <a:solidFill>
                  <a:srgbClr val="FFFF00"/>
                </a:solidFill>
              </a:rPr>
              <a:t>assessment and approvals</a:t>
            </a:r>
          </a:p>
          <a:p>
            <a:pPr lvl="1"/>
            <a:r>
              <a:rPr lang="en-AU" dirty="0" smtClean="0">
                <a:solidFill>
                  <a:srgbClr val="FFFF00"/>
                </a:solidFill>
              </a:rPr>
              <a:t>Development assessment</a:t>
            </a:r>
          </a:p>
          <a:p>
            <a:pPr lvl="1"/>
            <a:r>
              <a:rPr lang="en-AU" dirty="0" smtClean="0">
                <a:solidFill>
                  <a:srgbClr val="FFFF00"/>
                </a:solidFill>
              </a:rPr>
              <a:t>Wine </a:t>
            </a:r>
            <a:r>
              <a:rPr lang="en-AU" dirty="0" smtClean="0">
                <a:solidFill>
                  <a:srgbClr val="FFFF00"/>
                </a:solidFill>
              </a:rPr>
              <a:t>labelling</a:t>
            </a:r>
          </a:p>
          <a:p>
            <a:pPr lvl="1"/>
            <a:endParaRPr lang="en-AU" dirty="0" smtClean="0"/>
          </a:p>
          <a:p>
            <a:pPr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Addressing the problems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en-AU" sz="3200" dirty="0" smtClean="0"/>
              <a:t>How to ensure systematically that: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Harmonisation/uniformity is only pursued when net benefits are likely to result;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When it is pursued, the most appropriate model is used;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Specific regulatory choices are optimal; and</a:t>
            </a:r>
          </a:p>
          <a:p>
            <a:r>
              <a:rPr lang="en-AU" dirty="0" smtClean="0"/>
              <a:t>The dynamic quality of the resulting regulatory structure is safeguarded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Improved approaches to harmonisation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Improving understanding of the benefits and costs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Adopting a rigorous threshold test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Before the RIS process 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Largely qualitative &amp; “principles based”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Consideration of the best model of harmonisation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Comment by OBPR?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Improving </a:t>
            </a:r>
            <a:r>
              <a:rPr lang="en-AU" dirty="0" err="1" smtClean="0"/>
              <a:t>CoAG</a:t>
            </a:r>
            <a:r>
              <a:rPr lang="en-AU" dirty="0" smtClean="0"/>
              <a:t> RIA processes</a:t>
            </a:r>
          </a:p>
          <a:p>
            <a:pPr lvl="1"/>
            <a:r>
              <a:rPr lang="en-AU" dirty="0" smtClean="0"/>
              <a:t>A role for state regulatory reform offices?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A “relaunch” of Mutual Recognition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Harmonisation means a range of different things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Strict uniformity </a:t>
            </a:r>
          </a:p>
          <a:p>
            <a:pPr lvl="1"/>
            <a:r>
              <a:rPr lang="en-AU" dirty="0" smtClean="0"/>
              <a:t>(template legislation – e.g. National health practitioners registration)</a:t>
            </a:r>
          </a:p>
          <a:p>
            <a:r>
              <a:rPr lang="en-AU" dirty="0" smtClean="0"/>
              <a:t>Close harmonisation</a:t>
            </a:r>
          </a:p>
          <a:p>
            <a:pPr lvl="1"/>
            <a:r>
              <a:rPr lang="en-AU" dirty="0" smtClean="0"/>
              <a:t>Template legislation plus state specific elements (e.g. Building Code of Australia)</a:t>
            </a:r>
          </a:p>
          <a:p>
            <a:r>
              <a:rPr lang="en-AU" dirty="0" smtClean="0"/>
              <a:t>Looser harmonisation</a:t>
            </a:r>
          </a:p>
          <a:p>
            <a:pPr lvl="1"/>
            <a:r>
              <a:rPr lang="en-AU" dirty="0" smtClean="0"/>
              <a:t>Model legislation (e.g. Model Rail Safety Act)</a:t>
            </a:r>
          </a:p>
          <a:p>
            <a:r>
              <a:rPr lang="en-AU" dirty="0" smtClean="0"/>
              <a:t>Loose harmonisation</a:t>
            </a:r>
          </a:p>
          <a:p>
            <a:pPr lvl="1"/>
            <a:r>
              <a:rPr lang="en-AU" dirty="0" smtClean="0"/>
              <a:t>Common essential requirements (former OHS “national standards” agreements)</a:t>
            </a:r>
          </a:p>
          <a:p>
            <a:r>
              <a:rPr lang="en-AU" dirty="0" smtClean="0"/>
              <a:t>Mutual Recognition – an alternative approach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(recent)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No </a:t>
            </a:r>
            <a:r>
              <a:rPr lang="en-AU" i="1" dirty="0" smtClean="0"/>
              <a:t>state-wide</a:t>
            </a:r>
            <a:r>
              <a:rPr lang="en-AU" dirty="0" smtClean="0"/>
              <a:t> uniformity in Victorian building </a:t>
            </a:r>
            <a:r>
              <a:rPr lang="en-AU" dirty="0" err="1" smtClean="0"/>
              <a:t>regs</a:t>
            </a:r>
            <a:r>
              <a:rPr lang="en-AU" dirty="0" smtClean="0"/>
              <a:t> until 1970s (RRU 1990)</a:t>
            </a:r>
          </a:p>
          <a:p>
            <a:r>
              <a:rPr lang="en-AU" dirty="0" smtClean="0"/>
              <a:t>But close </a:t>
            </a:r>
            <a:r>
              <a:rPr lang="en-AU" i="1" dirty="0" smtClean="0"/>
              <a:t>national</a:t>
            </a:r>
            <a:r>
              <a:rPr lang="en-AU" dirty="0" smtClean="0"/>
              <a:t> harmonisation in building </a:t>
            </a:r>
            <a:r>
              <a:rPr lang="en-AU" dirty="0" err="1" smtClean="0"/>
              <a:t>regs</a:t>
            </a:r>
            <a:r>
              <a:rPr lang="en-AU" dirty="0" smtClean="0"/>
              <a:t> achieved by the early 1990s</a:t>
            </a:r>
          </a:p>
          <a:p>
            <a:r>
              <a:rPr lang="en-AU" dirty="0" smtClean="0"/>
              <a:t>Close harmonisation in food regulations by the same time, and looser harmonisation in OHS &amp; environmental </a:t>
            </a:r>
            <a:r>
              <a:rPr lang="en-AU" dirty="0" err="1" smtClean="0"/>
              <a:t>regs</a:t>
            </a:r>
            <a:endParaRPr lang="en-AU" dirty="0" smtClean="0"/>
          </a:p>
          <a:p>
            <a:r>
              <a:rPr lang="en-AU" dirty="0" smtClean="0"/>
              <a:t>Rapid expansion of the range of harmonisation schemes in subsequent years.</a:t>
            </a:r>
          </a:p>
          <a:p>
            <a:r>
              <a:rPr lang="en-AU" dirty="0" smtClean="0"/>
              <a:t>Current </a:t>
            </a:r>
            <a:r>
              <a:rPr lang="en-AU" dirty="0" err="1" smtClean="0"/>
              <a:t>CoAG</a:t>
            </a:r>
            <a:r>
              <a:rPr lang="en-AU" dirty="0" smtClean="0"/>
              <a:t> “seamless national economy agenda” a significant driver of this trend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Benefits of harmonisation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AU" dirty="0" smtClean="0"/>
              <a:t>Harmonisation is a </a:t>
            </a:r>
            <a:r>
              <a:rPr lang="en-AU" i="1" dirty="0" smtClean="0"/>
              <a:t>means</a:t>
            </a:r>
            <a:r>
              <a:rPr lang="en-AU" dirty="0" smtClean="0"/>
              <a:t> and not an end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What benefits do regulators say are available?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Reduced manufacturing costs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Greater labour mobility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Reduced complexity, hence</a:t>
            </a:r>
          </a:p>
          <a:p>
            <a:pPr lvl="2">
              <a:spcAft>
                <a:spcPts val="600"/>
              </a:spcAft>
            </a:pPr>
            <a:r>
              <a:rPr lang="en-AU" dirty="0" smtClean="0"/>
              <a:t>lower administrative </a:t>
            </a:r>
            <a:r>
              <a:rPr lang="en-AU" dirty="0" smtClean="0"/>
              <a:t>burdens</a:t>
            </a:r>
            <a:endParaRPr lang="en-AU" dirty="0" smtClean="0"/>
          </a:p>
          <a:p>
            <a:pPr lvl="2">
              <a:spcAft>
                <a:spcPts val="600"/>
              </a:spcAft>
            </a:pPr>
            <a:r>
              <a:rPr lang="en-AU" dirty="0" smtClean="0"/>
              <a:t>Greater </a:t>
            </a:r>
            <a:r>
              <a:rPr lang="en-AU" dirty="0" smtClean="0"/>
              <a:t>compliance</a:t>
            </a:r>
            <a:endParaRPr lang="en-AU" dirty="0" smtClean="0"/>
          </a:p>
          <a:p>
            <a:pPr lvl="1">
              <a:spcAft>
                <a:spcPts val="600"/>
              </a:spcAft>
            </a:pPr>
            <a:r>
              <a:rPr lang="en-AU" dirty="0" smtClean="0"/>
              <a:t>Regulatory “modernisation” (thus, better quality)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Equity?  (Means </a:t>
            </a:r>
            <a:r>
              <a:rPr lang="en-AU" dirty="0" err="1" smtClean="0"/>
              <a:t>vs</a:t>
            </a:r>
            <a:r>
              <a:rPr lang="en-AU" dirty="0" smtClean="0"/>
              <a:t> ends?)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Costs of harmonisation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AU" dirty="0" smtClean="0"/>
              <a:t>An intensive user of often scarce regulatory resources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Regulatory inflation (due to “race to the top”):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Increasing the stringency of regulation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Expanding the scope of regulation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Reductions in regulatory quality?</a:t>
            </a:r>
          </a:p>
          <a:p>
            <a:pPr lvl="1">
              <a:spcAft>
                <a:spcPts val="600"/>
              </a:spcAft>
            </a:pPr>
            <a:r>
              <a:rPr lang="en-AU" dirty="0" smtClean="0"/>
              <a:t>(e.g. OHS – onus of proof issue)</a:t>
            </a:r>
          </a:p>
          <a:p>
            <a:pPr>
              <a:spcAft>
                <a:spcPts val="600"/>
              </a:spcAft>
            </a:pPr>
            <a:r>
              <a:rPr lang="en-AU" dirty="0" smtClean="0"/>
              <a:t>Reduced scope to accommodate efficient differences</a:t>
            </a:r>
          </a:p>
          <a:p>
            <a:r>
              <a:rPr lang="en-AU" dirty="0" smtClean="0"/>
              <a:t>Loss of regulatory competition &amp; its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Benefits of harmonisation </a:t>
            </a:r>
            <a:br>
              <a:rPr lang="en-AU" dirty="0" smtClean="0"/>
            </a:br>
            <a:r>
              <a:rPr lang="en-AU" dirty="0" smtClean="0"/>
              <a:t>- in 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Many of the “theoretical” benefits identified are difficult to observe in practice, </a:t>
            </a:r>
            <a:r>
              <a:rPr lang="en-AU" dirty="0" err="1" smtClean="0"/>
              <a:t>eg</a:t>
            </a:r>
            <a:r>
              <a:rPr lang="en-AU" dirty="0" smtClean="0"/>
              <a:t>: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Limited number of regulatory inconsistency issues identified in rail regulation consultations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OHS </a:t>
            </a:r>
            <a:r>
              <a:rPr lang="en-AU" dirty="0" smtClean="0"/>
              <a:t>Act RIS – </a:t>
            </a:r>
            <a:r>
              <a:rPr lang="en-AU" dirty="0" smtClean="0"/>
              <a:t>“</a:t>
            </a:r>
            <a:r>
              <a:rPr lang="en-AU" i="1" dirty="0" smtClean="0"/>
              <a:t>the model Act will confer an overall marginal to small net </a:t>
            </a:r>
            <a:r>
              <a:rPr lang="en-AU" i="1" dirty="0" smtClean="0"/>
              <a:t>benefit</a:t>
            </a:r>
            <a:r>
              <a:rPr lang="en-AU" dirty="0" smtClean="0"/>
              <a:t>” - </a:t>
            </a:r>
            <a:r>
              <a:rPr lang="en-AU" dirty="0" smtClean="0"/>
              <a:t>&amp; net </a:t>
            </a:r>
            <a:r>
              <a:rPr lang="en-AU" dirty="0" smtClean="0"/>
              <a:t>costs for small business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Similarly small </a:t>
            </a:r>
            <a:r>
              <a:rPr lang="en-AU" dirty="0" smtClean="0"/>
              <a:t>benefits (c. $8m) </a:t>
            </a:r>
            <a:r>
              <a:rPr lang="en-AU" dirty="0" smtClean="0"/>
              <a:t>identified in Marine Safety RIS, plus benefit/cost </a:t>
            </a:r>
            <a:r>
              <a:rPr lang="en-AU" dirty="0" smtClean="0"/>
              <a:t>ratios </a:t>
            </a:r>
            <a:r>
              <a:rPr lang="en-AU" dirty="0" smtClean="0"/>
              <a:t>near to 1:1</a:t>
            </a:r>
          </a:p>
          <a:p>
            <a:pPr lvl="1"/>
            <a:r>
              <a:rPr lang="en-AU" dirty="0" smtClean="0"/>
              <a:t>Context of usual “optimism bias” of RIS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Costs of harmonisation</a:t>
            </a:r>
            <a:br>
              <a:rPr lang="en-AU" dirty="0" smtClean="0"/>
            </a:br>
            <a:r>
              <a:rPr lang="en-AU" dirty="0" smtClean="0"/>
              <a:t> – in 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Some experience suggests costs/difficulties are frequently under-estimated or overlooked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E.g. National health practitioner registration: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Administrative issues in processing registrations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Unanticipated increases in registration costs/fees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Concerns re: accessibility/effectiveness of disciplinary structure</a:t>
            </a:r>
          </a:p>
          <a:p>
            <a:r>
              <a:rPr lang="en-AU" dirty="0" smtClean="0"/>
              <a:t>Implications of this experience for the national trades registration proposal?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Governance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Even where harmonisation has potential benefits, institutional rules can cause </a:t>
            </a:r>
            <a:r>
              <a:rPr lang="en-AU" dirty="0" smtClean="0"/>
              <a:t>concerns.  </a:t>
            </a:r>
            <a:r>
              <a:rPr lang="en-AU" dirty="0" err="1" smtClean="0"/>
              <a:t>Eg</a:t>
            </a:r>
            <a:r>
              <a:rPr lang="en-AU" dirty="0" smtClean="0"/>
              <a:t>: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Ministerial Council voting rules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Often a qualified majority (two thirds) requirement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Takes little account of difference in jurisdiction size</a:t>
            </a:r>
          </a:p>
          <a:p>
            <a:pPr lvl="1">
              <a:spcAft>
                <a:spcPts val="1200"/>
              </a:spcAft>
            </a:pPr>
            <a:r>
              <a:rPr lang="en-AU" dirty="0" err="1" smtClean="0"/>
              <a:t>E.g</a:t>
            </a:r>
            <a:r>
              <a:rPr lang="en-AU" dirty="0" smtClean="0"/>
              <a:t>: Vic + NSW + Qld = 77% of the population – but can still be outvoted.</a:t>
            </a:r>
          </a:p>
          <a:p>
            <a:pPr lvl="1">
              <a:spcAft>
                <a:spcPts val="1200"/>
              </a:spcAft>
            </a:pPr>
            <a:r>
              <a:rPr lang="en-AU" dirty="0" smtClean="0"/>
              <a:t>Contrast the EU “dual majority” requirement:</a:t>
            </a:r>
          </a:p>
          <a:p>
            <a:pPr lvl="2">
              <a:spcAft>
                <a:spcPts val="1200"/>
              </a:spcAft>
            </a:pPr>
            <a:r>
              <a:rPr lang="en-AU" dirty="0" smtClean="0"/>
              <a:t>Minimum number of countries in favour;</a:t>
            </a:r>
          </a:p>
          <a:p>
            <a:pPr lvl="2"/>
            <a:r>
              <a:rPr lang="en-AU" dirty="0" smtClean="0"/>
              <a:t>Must represent 65% of the total EU population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Governance issues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Lack of political control in some areas – </a:t>
            </a:r>
            <a:r>
              <a:rPr lang="en-AU" dirty="0" err="1" smtClean="0"/>
              <a:t>eg</a:t>
            </a:r>
            <a:r>
              <a:rPr lang="en-AU" dirty="0" smtClean="0"/>
              <a:t>:</a:t>
            </a:r>
          </a:p>
          <a:p>
            <a:r>
              <a:rPr lang="en-AU" dirty="0" smtClean="0"/>
              <a:t>Food Standards IGA states :</a:t>
            </a:r>
          </a:p>
          <a:p>
            <a:pPr lvl="1"/>
            <a:r>
              <a:rPr lang="en-AU" dirty="0" smtClean="0"/>
              <a:t>The Council </a:t>
            </a:r>
            <a:r>
              <a:rPr lang="en-AU" i="1" dirty="0" smtClean="0"/>
              <a:t>must approve a draft standard </a:t>
            </a:r>
            <a:r>
              <a:rPr lang="en-AU" dirty="0" smtClean="0"/>
              <a:t>unless one of seven specified criteria (i.e. faults) are met;</a:t>
            </a:r>
          </a:p>
          <a:p>
            <a:pPr lvl="1"/>
            <a:r>
              <a:rPr lang="en-AU" dirty="0" smtClean="0"/>
              <a:t>In this event, any member of the Council may require FSANZ to review the standard;</a:t>
            </a:r>
          </a:p>
          <a:p>
            <a:pPr lvl="1"/>
            <a:r>
              <a:rPr lang="en-AU" dirty="0" smtClean="0"/>
              <a:t>If FSANZ resubmits the standard (with or without amendment), the Council can only request a second review on a majority vote;</a:t>
            </a:r>
          </a:p>
          <a:p>
            <a:pPr lvl="1"/>
            <a:r>
              <a:rPr lang="en-AU" dirty="0" smtClean="0"/>
              <a:t>If FSANZ submits the standard a third time, the Council may amend or reject the draft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D2EEE-DF65-4CAA-87C6-33EE0B9ADF0A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646</TotalTime>
  <Words>949</Words>
  <Application>Microsoft Office PowerPoint</Application>
  <PresentationFormat>On-screen Show (4:3)</PresentationFormat>
  <Paragraphs>134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Adopting a Critical Approach to Regulatory Uniformity &amp; Harmonisation</vt:lpstr>
      <vt:lpstr> Harmonisation means a range of different things</vt:lpstr>
      <vt:lpstr>Some (recent) history</vt:lpstr>
      <vt:lpstr>Benefits of harmonisation</vt:lpstr>
      <vt:lpstr>Costs of harmonisation</vt:lpstr>
      <vt:lpstr>Benefits of harmonisation  - in practice</vt:lpstr>
      <vt:lpstr>Costs of harmonisation  – in practice</vt:lpstr>
      <vt:lpstr>Governance issues</vt:lpstr>
      <vt:lpstr>Governance issues (2)</vt:lpstr>
      <vt:lpstr>The broader context</vt:lpstr>
      <vt:lpstr>Mutual Recognition</vt:lpstr>
      <vt:lpstr>Implications for harmonisation processes?</vt:lpstr>
      <vt:lpstr>National partnership agreement to deliver a seamless national economy</vt:lpstr>
      <vt:lpstr>Addressing the problems</vt:lpstr>
      <vt:lpstr>Improved approaches to harmonisation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Adopting a Critical Approach to Regulatory Uniformity &amp; Harmonisation</dc:title>
  <dc:creator>Rex</dc:creator>
  <cp:lastModifiedBy>Rex</cp:lastModifiedBy>
  <cp:revision>47</cp:revision>
  <dcterms:created xsi:type="dcterms:W3CDTF">2011-04-02T02:49:04Z</dcterms:created>
  <dcterms:modified xsi:type="dcterms:W3CDTF">2011-04-12T23:25:12Z</dcterms:modified>
</cp:coreProperties>
</file>